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76" r:id="rId5"/>
    <p:sldId id="264" r:id="rId6"/>
    <p:sldId id="265" r:id="rId7"/>
    <p:sldId id="266" r:id="rId8"/>
    <p:sldId id="267" r:id="rId9"/>
    <p:sldId id="27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C8233-420F-4BEB-B069-764FAB9BFBC7}" type="datetimeFigureOut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6AD77-D7B6-4C75-87AD-AAF12F078A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368FD-E5A8-4AD8-83BA-E01E060A7C8B}" type="datetimeFigureOut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E47E2-E1AE-400C-8272-489D53AA9A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29639-E78E-4064-91AE-112B850070A8}" type="datetimeFigureOut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B954B-AAAA-4928-AE22-31016CD365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75210-641E-4692-8995-A4094FF08E9B}" type="datetimeFigureOut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A8E60-5DE7-4026-9B61-8D2C5F896A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BD493-0973-4093-8592-2957D214F126}" type="datetimeFigureOut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2388E-6310-46A7-97D0-F5BC3091FE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D7F82-2FE9-442E-82AC-1F41467A6976}" type="datetimeFigureOut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89333-3010-4EA9-89C9-2A02EC6E19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BB2B1-AF39-43B7-A0C3-18083163F576}" type="datetimeFigureOut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B8E51-4106-4E7C-AD9D-3683E7132B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3116"/>
            <a:ext cx="8305800" cy="35719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6000" b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Monotype Corsiva" pitchFamily="66" charset="0"/>
                <a:ea typeface="+mj-ea"/>
                <a:cs typeface="+mj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1760E-9A1A-4A6E-B0DB-C4839CA20797}" type="datetimeFigureOut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D6A24-1C5D-4CC5-A1F9-7512E4FD60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5E66D-18D3-4592-BF8B-AE06F0BADB99}" type="datetimeFigureOut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ABED-497B-43E3-9811-3A536FEBB6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0280F-02FB-46DB-AA1B-6F38A6258890}" type="datetimeFigureOut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47EEA-8BC1-4950-AC1A-66B456AA90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C43910-EFB4-4463-9C6E-B1922A24188F}" type="datetimeFigureOut">
              <a:rPr lang="ru-RU"/>
              <a:pPr>
                <a:defRPr/>
              </a:pPr>
              <a:t>16.01.2013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42AFAA-088E-4909-BE55-AEA3ABCBDE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5" r:id="rId2"/>
    <p:sldLayoutId id="2147483673" r:id="rId3"/>
    <p:sldLayoutId id="2147483666" r:id="rId4"/>
    <p:sldLayoutId id="2147483667" r:id="rId5"/>
    <p:sldLayoutId id="2147483674" r:id="rId6"/>
    <p:sldLayoutId id="2147483668" r:id="rId7"/>
    <p:sldLayoutId id="2147483669" r:id="rId8"/>
    <p:sldLayoutId id="2147483675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5715000"/>
          </a:xfrm>
        </p:spPr>
        <p:txBody>
          <a:bodyPr>
            <a:normAutofit/>
          </a:bodyPr>
          <a:lstStyle/>
          <a:p>
            <a:pPr algn="ctr"/>
            <a:r>
              <a:rPr lang="uk-UA" sz="5400" smtClean="0">
                <a:solidFill>
                  <a:srgbClr val="B0105C"/>
                </a:solidFill>
                <a:latin typeface="Monotype Corsiva" pitchFamily="66" charset="0"/>
              </a:rPr>
              <a:t>Організаційно-методичне забезпечення свідомого і системного використання самоаналізу в професійній діяльності вчителів</a:t>
            </a:r>
            <a:r>
              <a:rPr lang="uk-UA" sz="5900" smtClean="0">
                <a:solidFill>
                  <a:srgbClr val="B0105C"/>
                </a:solidFill>
                <a:latin typeface="Arial" charset="0"/>
              </a:rPr>
              <a:t>.</a:t>
            </a:r>
            <a:r>
              <a:rPr lang="uk-UA" sz="5900" smtClean="0">
                <a:solidFill>
                  <a:srgbClr val="B0105C"/>
                </a:solidFill>
                <a:latin typeface="Monotype Corsiva" pitchFamily="66" charset="0"/>
              </a:rPr>
              <a:t> </a:t>
            </a:r>
            <a:br>
              <a:rPr lang="uk-UA" sz="5900" smtClean="0">
                <a:solidFill>
                  <a:srgbClr val="B0105C"/>
                </a:solidFill>
                <a:latin typeface="Monotype Corsiva" pitchFamily="66" charset="0"/>
              </a:rPr>
            </a:br>
            <a:endParaRPr lang="ru-RU" sz="5900" smtClean="0">
              <a:solidFill>
                <a:srgbClr val="B0105C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642938"/>
            <a:ext cx="8229600" cy="6429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63"/>
            <a:ext cx="9144000" cy="5786437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700" b="1" i="1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Креативність</a:t>
            </a:r>
            <a:r>
              <a:rPr lang="ru-RU" sz="5700" b="1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– (</a:t>
            </a:r>
            <a:r>
              <a:rPr lang="ru-RU" sz="5700" b="1" i="1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від</a:t>
            </a:r>
            <a:r>
              <a:rPr lang="ru-RU" sz="5700" b="1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лат. </a:t>
            </a:r>
            <a:r>
              <a:rPr lang="ru-RU" sz="5700" b="1" i="1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creatio</a:t>
            </a:r>
            <a:r>
              <a:rPr lang="ru-RU" sz="5700" b="1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– </a:t>
            </a:r>
            <a:r>
              <a:rPr lang="ru-RU" sz="5700" b="1" i="1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творення</a:t>
            </a:r>
            <a:r>
              <a:rPr lang="ru-RU" sz="5700" b="1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)</a:t>
            </a:r>
            <a:r>
              <a:rPr lang="ru-RU" sz="57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700" b="1" i="1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це</a:t>
            </a:r>
            <a:r>
              <a:rPr lang="ru-RU" sz="5700" b="1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5700" b="1" i="1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здатність</a:t>
            </a:r>
            <a:r>
              <a:rPr lang="ru-RU" sz="5700" b="1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5700" b="1" i="1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дивуватися</a:t>
            </a:r>
            <a:r>
              <a:rPr lang="ru-RU" sz="5700" b="1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5700" b="1" i="1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і</a:t>
            </a:r>
            <a:r>
              <a:rPr lang="ru-RU" sz="5700" b="1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 </a:t>
            </a:r>
            <a:r>
              <a:rPr lang="ru-RU" sz="5700" b="1" i="1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пізнавати</a:t>
            </a:r>
            <a:r>
              <a:rPr lang="ru-RU" sz="5700" b="1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, </a:t>
            </a:r>
            <a:endParaRPr lang="ru-RU" sz="5700" dirty="0" smtClean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700" b="1" i="1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уміння</a:t>
            </a:r>
            <a:r>
              <a:rPr lang="ru-RU" sz="5700" b="1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5700" b="1" i="1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знаходити</a:t>
            </a:r>
            <a:r>
              <a:rPr lang="ru-RU" sz="5700" b="1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 </a:t>
            </a:r>
            <a:r>
              <a:rPr lang="ru-RU" sz="5700" b="1" i="1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неочікувані</a:t>
            </a:r>
            <a:r>
              <a:rPr lang="ru-RU" sz="5700" b="1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5700" b="1" i="1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рішення</a:t>
            </a:r>
            <a:r>
              <a:rPr lang="ru-RU" sz="5700" b="1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в </a:t>
            </a:r>
            <a:r>
              <a:rPr lang="ru-RU" sz="5700" b="1" i="1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стандартних</a:t>
            </a:r>
            <a:r>
              <a:rPr lang="ru-RU" sz="5700" b="1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5700" b="1" i="1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ситуаціях</a:t>
            </a:r>
            <a:r>
              <a:rPr lang="ru-RU" sz="5700" b="1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;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700" b="1" i="1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це</a:t>
            </a:r>
            <a:r>
              <a:rPr lang="ru-RU" sz="5700" b="1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5700" b="1" i="1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спрямованість</a:t>
            </a:r>
            <a:r>
              <a:rPr lang="ru-RU" sz="5700" b="1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на </a:t>
            </a:r>
            <a:r>
              <a:rPr lang="ru-RU" sz="5700" b="1" i="1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відкриття</a:t>
            </a:r>
            <a:r>
              <a:rPr lang="ru-RU" sz="5700" b="1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нового,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5700" b="1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5700" b="1" i="1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здатність</a:t>
            </a:r>
            <a:r>
              <a:rPr lang="ru-RU" sz="5700" b="1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5700" b="1" i="1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глибокого</a:t>
            </a:r>
            <a:r>
              <a:rPr lang="ru-RU" sz="5700" b="1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5700" b="1" i="1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усвідомлення</a:t>
            </a:r>
            <a:r>
              <a:rPr lang="ru-RU" sz="5700" b="1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5700" b="1" i="1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свого</a:t>
            </a:r>
            <a:r>
              <a:rPr lang="ru-RU" sz="5700" b="1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5700" b="1" i="1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досвіду</a:t>
            </a:r>
            <a:r>
              <a:rPr lang="ru-RU" sz="5700" b="1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»</a:t>
            </a:r>
            <a:r>
              <a:rPr lang="ru-RU" sz="57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ru-RU" sz="57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</a:br>
            <a:endParaRPr lang="ru-RU" sz="5700" dirty="0" smtClean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57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									</a:t>
            </a:r>
            <a:r>
              <a:rPr lang="ru-RU" sz="5700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Фромм</a:t>
            </a:r>
            <a:r>
              <a:rPr lang="ru-RU" sz="57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,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57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					</a:t>
            </a:r>
            <a:r>
              <a:rPr lang="ru-RU" sz="5700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американський</a:t>
            </a:r>
            <a:r>
              <a:rPr lang="ru-RU" sz="57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психолог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500" y="1357313"/>
            <a:ext cx="8358188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9875" algn="just"/>
            <a:r>
              <a:rPr lang="ru-RU" sz="4400">
                <a:solidFill>
                  <a:srgbClr val="B0105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4400">
                <a:solidFill>
                  <a:srgbClr val="B0105C"/>
                </a:solidFill>
                <a:latin typeface="Times New Roman" pitchFamily="18" charset="0"/>
                <a:cs typeface="Times New Roman" pitchFamily="18" charset="0"/>
              </a:rPr>
              <a:t>«Щоб вижити нації, </a:t>
            </a:r>
          </a:p>
          <a:p>
            <a:pPr indent="269875" algn="just"/>
            <a:r>
              <a:rPr lang="uk-UA" sz="4400">
                <a:solidFill>
                  <a:srgbClr val="B0105C"/>
                </a:solidFill>
                <a:latin typeface="Times New Roman" pitchFamily="18" charset="0"/>
                <a:cs typeface="Times New Roman" pitchFamily="18" charset="0"/>
              </a:rPr>
              <a:t>індивід повинен мислити креативно» - цей девіз висунула Америка ще у 1964 році, оскільки відчували потребу в креативних учених.  </a:t>
            </a:r>
            <a:endParaRPr lang="uk-UA" sz="4400">
              <a:solidFill>
                <a:srgbClr val="B0105C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357188"/>
            <a:ext cx="9144000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49263" algn="ctr"/>
            <a:r>
              <a:rPr lang="uk-UA" sz="4000">
                <a:solidFill>
                  <a:srgbClr val="B0105C"/>
                </a:solidFill>
                <a:latin typeface="Times New Roman" pitchFamily="18" charset="0"/>
                <a:cs typeface="Times New Roman" pitchFamily="18" charset="0"/>
              </a:rPr>
              <a:t>Визначальні </a:t>
            </a:r>
            <a:r>
              <a:rPr lang="ru-RU" sz="4000">
                <a:solidFill>
                  <a:srgbClr val="B0105C"/>
                </a:solidFill>
                <a:latin typeface="Times New Roman" pitchFamily="18" charset="0"/>
                <a:cs typeface="Times New Roman" pitchFamily="18" charset="0"/>
              </a:rPr>
              <a:t>риси </a:t>
            </a:r>
            <a:r>
              <a:rPr lang="uk-UA" sz="4000" b="1" i="1">
                <a:solidFill>
                  <a:srgbClr val="B0105C"/>
                </a:solidFill>
                <a:latin typeface="Times New Roman" pitchFamily="18" charset="0"/>
                <a:cs typeface="Times New Roman" pitchFamily="18" charset="0"/>
              </a:rPr>
              <a:t>креативного </a:t>
            </a:r>
            <a:r>
              <a:rPr lang="ru-RU" sz="4000" b="1" i="1">
                <a:solidFill>
                  <a:srgbClr val="B0105C"/>
                </a:solidFill>
                <a:latin typeface="Times New Roman" pitchFamily="18" charset="0"/>
                <a:cs typeface="Times New Roman" pitchFamily="18" charset="0"/>
              </a:rPr>
              <a:t>навчально</a:t>
            </a:r>
            <a:r>
              <a:rPr lang="uk-UA" sz="4000" b="1" i="1">
                <a:solidFill>
                  <a:srgbClr val="B0105C"/>
                </a:solidFill>
                <a:latin typeface="Times New Roman" pitchFamily="18" charset="0"/>
                <a:cs typeface="Times New Roman" pitchFamily="18" charset="0"/>
              </a:rPr>
              <a:t>-виховно</a:t>
            </a:r>
            <a:r>
              <a:rPr lang="ru-RU" sz="4000" b="1" i="1">
                <a:solidFill>
                  <a:srgbClr val="B0105C"/>
                </a:solidFill>
                <a:latin typeface="Times New Roman" pitchFamily="18" charset="0"/>
                <a:cs typeface="Times New Roman" pitchFamily="18" charset="0"/>
              </a:rPr>
              <a:t>го процесу</a:t>
            </a:r>
            <a:r>
              <a:rPr lang="ru-RU" sz="4000">
                <a:solidFill>
                  <a:srgbClr val="B0105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>
              <a:solidFill>
                <a:srgbClr val="B0105C"/>
              </a:solidFill>
              <a:cs typeface="Arial" charset="0"/>
            </a:endParaRPr>
          </a:p>
          <a:p>
            <a:pPr indent="449263" eaLnBrk="0" hangingPunct="0"/>
            <a:r>
              <a:rPr lang="ru-RU" sz="3600">
                <a:solidFill>
                  <a:srgbClr val="B0105C"/>
                </a:solidFill>
                <a:latin typeface="Times New Roman" pitchFamily="18" charset="0"/>
                <a:cs typeface="Times New Roman" pitchFamily="18" charset="0"/>
              </a:rPr>
              <a:t>    а) навчальний процес розглядається як процес творчості, його результат - розвиток системного мислення та творчих здібностей;</a:t>
            </a:r>
            <a:endParaRPr lang="ru-RU" sz="3600">
              <a:solidFill>
                <a:srgbClr val="B0105C"/>
              </a:solidFill>
              <a:cs typeface="Arial" charset="0"/>
            </a:endParaRPr>
          </a:p>
          <a:p>
            <a:pPr indent="449263" eaLnBrk="0" hangingPunct="0"/>
            <a:r>
              <a:rPr lang="ru-RU" sz="3600">
                <a:solidFill>
                  <a:srgbClr val="B0105C"/>
                </a:solidFill>
                <a:latin typeface="Times New Roman" pitchFamily="18" charset="0"/>
                <a:cs typeface="Times New Roman" pitchFamily="18" charset="0"/>
              </a:rPr>
              <a:t>    б) перехід </a:t>
            </a:r>
            <a:r>
              <a:rPr lang="uk-UA" sz="3600">
                <a:solidFill>
                  <a:srgbClr val="B0105C"/>
                </a:solidFill>
                <a:latin typeface="Times New Roman" pitchFamily="18" charset="0"/>
                <a:cs typeface="Times New Roman" pitchFamily="18" charset="0"/>
              </a:rPr>
              <a:t>учня</a:t>
            </a:r>
            <a:r>
              <a:rPr lang="ru-RU" sz="3600">
                <a:solidFill>
                  <a:srgbClr val="B0105C"/>
                </a:solidFill>
                <a:latin typeface="Times New Roman" pitchFamily="18" charset="0"/>
                <a:cs typeface="Times New Roman" pitchFamily="18" charset="0"/>
              </a:rPr>
              <a:t> з рангу об'єкта впливу в ранг суб'єкта творчості;</a:t>
            </a:r>
            <a:endParaRPr lang="ru-RU" sz="3600">
              <a:solidFill>
                <a:srgbClr val="B0105C"/>
              </a:solidFill>
              <a:cs typeface="Arial" charset="0"/>
            </a:endParaRPr>
          </a:p>
          <a:p>
            <a:pPr indent="449263" eaLnBrk="0" hangingPunct="0"/>
            <a:r>
              <a:rPr lang="ru-RU" sz="3600">
                <a:solidFill>
                  <a:srgbClr val="B0105C"/>
                </a:solidFill>
                <a:latin typeface="Times New Roman" pitchFamily="18" charset="0"/>
                <a:cs typeface="Times New Roman" pitchFamily="18" charset="0"/>
              </a:rPr>
              <a:t>    в) застосування д</a:t>
            </a:r>
            <a:r>
              <a:rPr lang="uk-UA" sz="3600">
                <a:solidFill>
                  <a:srgbClr val="B0105C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>
                <a:solidFill>
                  <a:srgbClr val="B0105C"/>
                </a:solidFill>
                <a:latin typeface="Times New Roman" pitchFamily="18" charset="0"/>
                <a:cs typeface="Times New Roman" pitchFamily="18" charset="0"/>
              </a:rPr>
              <a:t>дуктивного методу навчання  як домінантного;</a:t>
            </a:r>
            <a:endParaRPr lang="ru-RU" sz="3600">
              <a:solidFill>
                <a:srgbClr val="B0105C"/>
              </a:solidFill>
              <a:ea typeface="Times New Roman" pitchFamily="18" charset="0"/>
              <a:cs typeface="Arial" charset="0"/>
            </a:endParaRPr>
          </a:p>
          <a:p>
            <a:pPr indent="449263" eaLnBrk="0" hangingPunct="0"/>
            <a:r>
              <a:rPr lang="ru-RU" sz="3600">
                <a:solidFill>
                  <a:srgbClr val="B0105C"/>
                </a:solidFill>
                <a:ea typeface="Times New Roman" pitchFamily="18" charset="0"/>
                <a:cs typeface="Arial" charset="0"/>
              </a:rPr>
              <a:t>    </a:t>
            </a:r>
            <a:r>
              <a:rPr lang="ru-RU" sz="3600">
                <a:solidFill>
                  <a:srgbClr val="B0105C"/>
                </a:solidFill>
                <a:latin typeface="Times New Roman" pitchFamily="18" charset="0"/>
                <a:cs typeface="Times New Roman" pitchFamily="18" charset="0"/>
              </a:rPr>
              <a:t>г) переважне використання методів розвиваючого та проблемного навчання.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00063"/>
            <a:ext cx="9144000" cy="60007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>
                <a:solidFill>
                  <a:srgbClr val="B0105C"/>
                </a:solidFill>
                <a:latin typeface="Constantia" pitchFamily="18" charset="0"/>
              </a:rPr>
              <a:t>	</a:t>
            </a:r>
          </a:p>
          <a:p>
            <a:pPr algn="ctr"/>
            <a:r>
              <a:rPr lang="ru-RU" sz="4400">
                <a:solidFill>
                  <a:srgbClr val="B0105C"/>
                </a:solidFill>
                <a:latin typeface="Constantia" pitchFamily="18" charset="0"/>
              </a:rPr>
              <a:t>Для інноваційної, креативної особистості дуже важливоє є </a:t>
            </a:r>
            <a:r>
              <a:rPr lang="ru-RU" sz="4400" b="1" i="1">
                <a:solidFill>
                  <a:srgbClr val="B0105C"/>
                </a:solidFill>
                <a:latin typeface="Constantia" pitchFamily="18" charset="0"/>
              </a:rPr>
              <a:t>адекватна самооцінка. </a:t>
            </a:r>
          </a:p>
          <a:p>
            <a:pPr algn="ctr"/>
            <a:r>
              <a:rPr lang="ru-RU" sz="4400">
                <a:solidFill>
                  <a:srgbClr val="B0105C"/>
                </a:solidFill>
                <a:latin typeface="Constantia" pitchFamily="18" charset="0"/>
              </a:rPr>
              <a:t>	Правильна самооцінка –визначальний  фактор становлення позитивної </a:t>
            </a:r>
          </a:p>
          <a:p>
            <a:pPr algn="ctr"/>
            <a:r>
              <a:rPr lang="ru-RU" sz="4400" b="1" i="1">
                <a:solidFill>
                  <a:srgbClr val="B0105C"/>
                </a:solidFill>
                <a:latin typeface="Constantia" pitchFamily="18" charset="0"/>
              </a:rPr>
              <a:t>Я-концепції особистості. </a:t>
            </a:r>
          </a:p>
          <a:p>
            <a:pPr algn="ctr"/>
            <a:r>
              <a:rPr lang="ru-RU" sz="4400">
                <a:solidFill>
                  <a:srgbClr val="B0105C"/>
                </a:solidFill>
                <a:latin typeface="Constant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3" y="1000125"/>
            <a:ext cx="8715375" cy="52625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	</a:t>
            </a:r>
            <a:r>
              <a:rPr lang="ru-RU" sz="4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Рівень</a:t>
            </a:r>
            <a:r>
              <a:rPr lang="ru-RU" sz="4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4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можливостей</a:t>
            </a:r>
            <a:r>
              <a:rPr lang="ru-RU" sz="4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4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особистості</a:t>
            </a:r>
            <a:r>
              <a:rPr lang="ru-RU" sz="4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4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багато</a:t>
            </a:r>
            <a:r>
              <a:rPr lang="ru-RU" sz="4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в </a:t>
            </a:r>
            <a:r>
              <a:rPr lang="ru-RU" sz="4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чому</a:t>
            </a:r>
            <a:r>
              <a:rPr lang="ru-RU" sz="4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4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залежить</a:t>
            </a:r>
            <a:r>
              <a:rPr lang="ru-RU" sz="4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4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від</a:t>
            </a:r>
            <a:r>
              <a:rPr lang="ru-RU" sz="4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4800" b="1" i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рефлективності</a:t>
            </a:r>
            <a:r>
              <a:rPr lang="ru-RU" sz="4800" b="1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4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Стратегією</a:t>
            </a:r>
            <a:r>
              <a:rPr lang="ru-RU" sz="4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4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розвитку</a:t>
            </a:r>
            <a:r>
              <a:rPr lang="ru-RU" sz="4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4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цієї</a:t>
            </a:r>
            <a:r>
              <a:rPr lang="ru-RU" sz="4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4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якості</a:t>
            </a:r>
            <a:r>
              <a:rPr lang="ru-RU" sz="4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4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є</a:t>
            </a:r>
            <a:r>
              <a:rPr lang="ru-RU" sz="4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4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включення</a:t>
            </a:r>
            <a:r>
              <a:rPr lang="ru-RU" sz="4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4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учнів</a:t>
            </a:r>
            <a:r>
              <a:rPr lang="ru-RU" sz="4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у </a:t>
            </a:r>
            <a:r>
              <a:rPr lang="ru-RU" sz="4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процес</a:t>
            </a:r>
            <a:r>
              <a:rPr lang="ru-RU" sz="4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4800" b="1" i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самоаналізу</a:t>
            </a:r>
            <a:endParaRPr lang="ru-RU" sz="4800" b="1" i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09600"/>
            <a:ext cx="9144000" cy="55784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B0105C"/>
                </a:solidFill>
                <a:latin typeface="Constantia" pitchFamily="18" charset="0"/>
              </a:rPr>
              <a:t>	Педагог повинен бути наділений </a:t>
            </a:r>
            <a:r>
              <a:rPr lang="ru-RU" sz="4000" b="1" i="1">
                <a:solidFill>
                  <a:srgbClr val="B0105C"/>
                </a:solidFill>
                <a:latin typeface="Constantia" pitchFamily="18" charset="0"/>
              </a:rPr>
              <a:t>спонтанністю</a:t>
            </a:r>
            <a:r>
              <a:rPr lang="ru-RU" sz="4000">
                <a:solidFill>
                  <a:srgbClr val="B0105C"/>
                </a:solidFill>
                <a:latin typeface="Constantia" pitchFamily="18" charset="0"/>
              </a:rPr>
              <a:t>, тобто вмінням швидко та адекватно </a:t>
            </a:r>
            <a:r>
              <a:rPr lang="uk-UA" sz="4000">
                <a:solidFill>
                  <a:srgbClr val="B0105C"/>
                </a:solidFill>
                <a:latin typeface="Constantia" pitchFamily="18" charset="0"/>
              </a:rPr>
              <a:t>діяти</a:t>
            </a:r>
            <a:r>
              <a:rPr lang="ru-RU" sz="4000">
                <a:solidFill>
                  <a:srgbClr val="B0105C"/>
                </a:solidFill>
                <a:latin typeface="Constantia" pitchFamily="18" charset="0"/>
              </a:rPr>
              <a:t> в нестандартних ситуаціях, приймати миттєві ефективні рішення. </a:t>
            </a:r>
          </a:p>
          <a:p>
            <a:pPr algn="ctr"/>
            <a:r>
              <a:rPr lang="ru-RU" sz="4000">
                <a:solidFill>
                  <a:srgbClr val="B0105C"/>
                </a:solidFill>
                <a:latin typeface="Constantia" pitchFamily="18" charset="0"/>
              </a:rPr>
              <a:t>Спонтанність розвивається у діяльності, що вимагає творчого підходу, прийняття гнучких нестандартних рішень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57250"/>
            <a:ext cx="9144000" cy="55086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Сучасна</a:t>
            </a: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44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людина</a:t>
            </a: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44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має</a:t>
            </a: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44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мислити</a:t>
            </a: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позитивно. </a:t>
            </a:r>
            <a:r>
              <a:rPr lang="ru-RU" sz="4400" b="1" i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Позитивне</a:t>
            </a:r>
            <a:r>
              <a:rPr lang="ru-RU" sz="4400" b="1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4400" b="1" i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мислення</a:t>
            </a:r>
            <a:r>
              <a:rPr lang="ru-RU" sz="4400" b="1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44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може</a:t>
            </a: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бути </a:t>
            </a:r>
            <a:r>
              <a:rPr lang="ru-RU" sz="44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сформоване</a:t>
            </a: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в </a:t>
            </a:r>
            <a:r>
              <a:rPr lang="ru-RU" sz="44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процесі</a:t>
            </a: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44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становлення</a:t>
            </a: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44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основних</a:t>
            </a: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44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складових</a:t>
            </a: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44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позитивної</a:t>
            </a: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 </a:t>
            </a:r>
            <a:r>
              <a:rPr lang="ru-RU" sz="44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Я-концепції</a:t>
            </a: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44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особистості</a:t>
            </a: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44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учня</a:t>
            </a: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: </a:t>
            </a:r>
            <a:r>
              <a:rPr lang="ru-RU" sz="44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когнітивної</a:t>
            </a: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, </a:t>
            </a:r>
            <a:r>
              <a:rPr lang="ru-RU" sz="44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емоційно-оціночної</a:t>
            </a: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та </a:t>
            </a:r>
            <a:r>
              <a:rPr lang="ru-RU" sz="44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поведінкової</a:t>
            </a:r>
            <a:r>
              <a:rPr lang="ru-RU" sz="4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14313" y="428625"/>
            <a:ext cx="8643937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49263" algn="just"/>
            <a:r>
              <a:rPr lang="ru-RU" sz="4000">
                <a:solidFill>
                  <a:srgbClr val="B0105C"/>
                </a:solidFill>
                <a:latin typeface="Times New Roman" pitchFamily="18" charset="0"/>
                <a:cs typeface="Times New Roman" pitchFamily="18" charset="0"/>
              </a:rPr>
              <a:t>Принципово важливою умовою визнання професійної відповідності педагога в креативній педагогічній системі є:</a:t>
            </a:r>
          </a:p>
          <a:p>
            <a:pPr indent="449263" algn="just" eaLnBrk="0" hangingPunct="0">
              <a:buFontTx/>
              <a:buChar char="•"/>
            </a:pPr>
            <a:r>
              <a:rPr lang="ru-RU" sz="4000">
                <a:solidFill>
                  <a:srgbClr val="B0105C"/>
                </a:solidFill>
                <a:latin typeface="Times New Roman" pitchFamily="18" charset="0"/>
                <a:cs typeface="Times New Roman" pitchFamily="18" charset="0"/>
              </a:rPr>
              <a:t>наявність педагогічної системи, що забезпечує креативний навчально-виховний процес;</a:t>
            </a:r>
          </a:p>
          <a:p>
            <a:pPr indent="449263" algn="just" eaLnBrk="0" hangingPunct="0">
              <a:buFontTx/>
              <a:buChar char="•"/>
            </a:pPr>
            <a:r>
              <a:rPr lang="ru-RU" sz="4000">
                <a:solidFill>
                  <a:srgbClr val="B0105C"/>
                </a:solidFill>
                <a:latin typeface="Times New Roman" pitchFamily="18" charset="0"/>
                <a:cs typeface="Times New Roman" pitchFamily="18" charset="0"/>
              </a:rPr>
              <a:t>відкритість педагога до нового і здатність гнучко вдосконалювати свою педагогічну систему;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</TotalTime>
  <Words>232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9</vt:i4>
      </vt:variant>
    </vt:vector>
  </HeadingPairs>
  <TitlesOfParts>
    <vt:vector size="20" baseType="lpstr">
      <vt:lpstr>Constantia</vt:lpstr>
      <vt:lpstr>Arial</vt:lpstr>
      <vt:lpstr>Calibri</vt:lpstr>
      <vt:lpstr>Wingdings 2</vt:lpstr>
      <vt:lpstr>Monotype Corsiva</vt:lpstr>
      <vt:lpstr>Times New Roman</vt:lpstr>
      <vt:lpstr>Поток</vt:lpstr>
      <vt:lpstr>Поток</vt:lpstr>
      <vt:lpstr>Поток</vt:lpstr>
      <vt:lpstr>Поток</vt:lpstr>
      <vt:lpstr>Поток</vt:lpstr>
      <vt:lpstr>Організаційно-методичне забезпечення свідомого і системного використання самоаналізу в професійній діяльності вчителів.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Домашний ПК</dc:creator>
  <cp:lastModifiedBy>User</cp:lastModifiedBy>
  <cp:revision>11</cp:revision>
  <dcterms:created xsi:type="dcterms:W3CDTF">2013-01-14T18:16:33Z</dcterms:created>
  <dcterms:modified xsi:type="dcterms:W3CDTF">2013-01-16T10:57:29Z</dcterms:modified>
</cp:coreProperties>
</file>