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77" r:id="rId7"/>
    <p:sldId id="284" r:id="rId8"/>
    <p:sldId id="259" r:id="rId9"/>
    <p:sldId id="285" r:id="rId10"/>
    <p:sldId id="288" r:id="rId11"/>
    <p:sldId id="286" r:id="rId12"/>
    <p:sldId id="287" r:id="rId13"/>
    <p:sldId id="291" r:id="rId14"/>
    <p:sldId id="290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0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92" algn="l" defTabSz="9140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32" algn="l" defTabSz="9140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71" algn="l" defTabSz="9140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308" algn="l" defTabSz="9140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9" autoAdjust="0"/>
    <p:restoredTop sz="94660"/>
  </p:normalViewPr>
  <p:slideViewPr>
    <p:cSldViewPr>
      <p:cViewPr varScale="1">
        <p:scale>
          <a:sx n="43" d="100"/>
          <a:sy n="43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p:oleObj spid="_x0000_s3090" name="Image" r:id="rId3" imgW="13003175" imgH="4571429" progId="">
              <p:embed/>
            </p:oleObj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678115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1" y="6477002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2" y="6477002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2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1C8A55AB-66C7-4D15-9AC1-33F81ED58FD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838827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2400" b="1" dirty="0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85801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2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33D73-0365-44C1-A7C4-F046B755C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D6F04-DFE4-4053-94A5-1B9002A0B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74652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400802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6400802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2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D68F65F-20A0-4613-9CBB-A4F2C05F5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A152F-03FE-4CA0-991B-AFE9259C31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6FCDD-B748-4D4F-B35F-14185B83D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4330F-2407-404D-84ED-90274801F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73B23-1F55-4734-A029-E2A61C10E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FEF7B-A2AE-4024-AC39-10D17FB20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1B41-457D-4188-9ED0-C0126581B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A05B-EB17-4B14-B770-8584B9915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550E8-799D-4678-A4DE-6A276E187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2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5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-11111" y="0"/>
          <a:ext cx="9155113" cy="609600"/>
        </p:xfrm>
        <a:graphic>
          <a:graphicData uri="http://schemas.openxmlformats.org/presentationml/2006/ole">
            <p:oleObj spid="_x0000_s1039" name="Image" r:id="rId15" imgW="13003175" imgH="4571429" progId="">
              <p:embed/>
            </p:oleObj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90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400802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400802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2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EECCE0-673C-4876-8A30-1EAA19D745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2" y="374652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6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03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0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116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15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212976"/>
            <a:ext cx="7554416" cy="3093169"/>
          </a:xfrm>
        </p:spPr>
        <p:txBody>
          <a:bodyPr/>
          <a:lstStyle/>
          <a:p>
            <a:r>
              <a:rPr lang="uk-UA" sz="3400" dirty="0" smtClean="0">
                <a:latin typeface="Bookman Old Style" pitchFamily="18" charset="0"/>
              </a:rPr>
              <a:t>Організаційно-методичне забезпечення свідомого і системного використання самоаналізу в професійній діяльності вчителів</a:t>
            </a:r>
            <a:endParaRPr lang="ru-RU" sz="34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08920"/>
            <a:ext cx="862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Криворізький природничо-науковий ліцей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165304"/>
            <a:ext cx="459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 smtClean="0">
                <a:solidFill>
                  <a:srgbClr val="7030A0"/>
                </a:solidFill>
                <a:latin typeface="Monotype Corsiva" pitchFamily="66" charset="0"/>
              </a:rPr>
              <a:t>Чаговець</a:t>
            </a:r>
            <a:r>
              <a:rPr lang="uk-UA" sz="2000" dirty="0" smtClean="0">
                <a:solidFill>
                  <a:srgbClr val="7030A0"/>
                </a:solidFill>
                <a:latin typeface="Monotype Corsiva" pitchFamily="66" charset="0"/>
              </a:rPr>
              <a:t> Б.М. - заступник директора з НМР</a:t>
            </a: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Моніторинг навчальних досягнень</a:t>
            </a:r>
            <a:endParaRPr lang="ru-RU" sz="2800" b="1" dirty="0"/>
          </a:p>
        </p:txBody>
      </p:sp>
      <p:pic>
        <p:nvPicPr>
          <p:cNvPr id="4" name="Рисунок 3" descr="DSC03258.JPG"/>
          <p:cNvPicPr>
            <a:picLocks noChangeAspect="1"/>
          </p:cNvPicPr>
          <p:nvPr/>
        </p:nvPicPr>
        <p:blipFill>
          <a:blip r:embed="rId2" cstate="print"/>
          <a:srcRect r="15158" b="8873"/>
          <a:stretch>
            <a:fillRect/>
          </a:stretch>
        </p:blipFill>
        <p:spPr>
          <a:xfrm>
            <a:off x="899592" y="1052736"/>
            <a:ext cx="6912768" cy="5568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Методичний семінар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8" y="1340768"/>
            <a:ext cx="523081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-6088" t="307" r="18263" b="-307"/>
          <a:stretch>
            <a:fillRect/>
          </a:stretch>
        </p:blipFill>
        <p:spPr bwMode="auto">
          <a:xfrm>
            <a:off x="-252534" y="1916833"/>
            <a:ext cx="5343531" cy="45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Круглий стіл</a:t>
            </a:r>
            <a:endParaRPr lang="ru-RU" b="1" dirty="0"/>
          </a:p>
        </p:txBody>
      </p:sp>
      <p:pic>
        <p:nvPicPr>
          <p:cNvPr id="4098" name="Picture 2" descr="C:\Documents and Settings\UserXP\Мои документы\Опорна школа\Опорна школа фото 2012\Семінар ІКТ29.02.2012\IMG_0537.JPG"/>
          <p:cNvPicPr>
            <a:picLocks noChangeAspect="1" noChangeArrowheads="1"/>
          </p:cNvPicPr>
          <p:nvPr/>
        </p:nvPicPr>
        <p:blipFill>
          <a:blip r:embed="rId2" cstate="print"/>
          <a:srcRect t="19339"/>
          <a:stretch>
            <a:fillRect/>
          </a:stretch>
        </p:blipFill>
        <p:spPr bwMode="auto">
          <a:xfrm>
            <a:off x="827586" y="1268761"/>
            <a:ext cx="7475689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103" y="359402"/>
            <a:ext cx="7010400" cy="563563"/>
          </a:xfrm>
        </p:spPr>
        <p:txBody>
          <a:bodyPr/>
          <a:lstStyle/>
          <a:p>
            <a:r>
              <a:rPr lang="ru-RU" sz="3500" dirty="0" err="1" smtClean="0"/>
              <a:t>Переможці</a:t>
            </a:r>
            <a:r>
              <a:rPr lang="ru-RU" sz="3500" dirty="0" smtClean="0"/>
              <a:t> </a:t>
            </a:r>
            <a:r>
              <a:rPr lang="ru-RU" sz="3500" dirty="0" err="1" smtClean="0"/>
              <a:t>районних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олімпіад</a:t>
            </a:r>
            <a:endParaRPr lang="en-US" sz="3500" dirty="0"/>
          </a:p>
        </p:txBody>
      </p:sp>
      <p:sp>
        <p:nvSpPr>
          <p:cNvPr id="63491" name="Freeform 3"/>
          <p:cNvSpPr>
            <a:spLocks noEditPoints="1"/>
          </p:cNvSpPr>
          <p:nvPr/>
        </p:nvSpPr>
        <p:spPr bwMode="gray">
          <a:xfrm>
            <a:off x="1204916" y="1838325"/>
            <a:ext cx="7554155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 lIns="91376" tIns="45688" rIns="91376" bIns="45688"/>
          <a:lstStyle/>
          <a:p>
            <a:endParaRPr lang="ru-RU"/>
          </a:p>
        </p:txBody>
      </p:sp>
      <p:sp>
        <p:nvSpPr>
          <p:cNvPr id="47" name="Oval 36"/>
          <p:cNvSpPr>
            <a:spLocks noChangeArrowheads="1"/>
          </p:cNvSpPr>
          <p:nvPr/>
        </p:nvSpPr>
        <p:spPr bwMode="gray">
          <a:xfrm>
            <a:off x="5505172" y="3282519"/>
            <a:ext cx="2268704" cy="226735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5505172" y="2338205"/>
            <a:ext cx="3166397" cy="6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376" tIns="45688" rIns="91376" bIns="45688">
            <a:spAutoFit/>
          </a:bodyPr>
          <a:lstStyle/>
          <a:p>
            <a:r>
              <a:rPr lang="uk-UA" sz="3500" dirty="0" smtClean="0">
                <a:solidFill>
                  <a:schemeClr val="tx2"/>
                </a:solidFill>
              </a:rPr>
              <a:t>14% </a:t>
            </a:r>
            <a:r>
              <a:rPr lang="uk-UA" dirty="0" smtClean="0">
                <a:solidFill>
                  <a:schemeClr val="tx2"/>
                </a:solidFill>
              </a:rPr>
              <a:t>від кількості учнів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gray">
          <a:xfrm rot="-723406">
            <a:off x="3368679" y="4860925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endParaRPr lang="ru-RU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gray">
          <a:xfrm>
            <a:off x="3300413" y="3641729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gray">
          <a:xfrm>
            <a:off x="3321050" y="3651250"/>
            <a:ext cx="1665288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gray">
          <a:xfrm>
            <a:off x="3338513" y="3667125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gray">
          <a:xfrm>
            <a:off x="3430588" y="3711579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gray">
          <a:xfrm>
            <a:off x="3763250" y="4212727"/>
            <a:ext cx="784061" cy="738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376" tIns="45688" rIns="91376" bIns="45688">
            <a:spAutoFit/>
          </a:bodyPr>
          <a:lstStyle/>
          <a:p>
            <a:pPr algn="ctr"/>
            <a:r>
              <a:rPr lang="ru-RU" sz="4200" dirty="0" smtClean="0">
                <a:solidFill>
                  <a:srgbClr val="000000"/>
                </a:solidFill>
              </a:rPr>
              <a:t>34</a:t>
            </a:r>
            <a:endParaRPr lang="en-US" sz="2800" dirty="0"/>
          </a:p>
        </p:txBody>
      </p:sp>
      <p:sp>
        <p:nvSpPr>
          <p:cNvPr id="63529" name="Oval 41"/>
          <p:cNvSpPr>
            <a:spLocks noChangeArrowheads="1"/>
          </p:cNvSpPr>
          <p:nvPr/>
        </p:nvSpPr>
        <p:spPr bwMode="gray">
          <a:xfrm rot="-772996">
            <a:off x="1525588" y="4251325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endParaRPr lang="ru-RU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449388" y="3260728"/>
            <a:ext cx="1371600" cy="1441450"/>
            <a:chOff x="732" y="2112"/>
            <a:chExt cx="842" cy="860"/>
          </a:xfrm>
        </p:grpSpPr>
        <p:sp>
          <p:nvSpPr>
            <p:cNvPr id="63531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4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5" name="Text Box 47"/>
            <p:cNvSpPr txBox="1">
              <a:spLocks noChangeArrowheads="1"/>
            </p:cNvSpPr>
            <p:nvPr/>
          </p:nvSpPr>
          <p:spPr bwMode="gray">
            <a:xfrm>
              <a:off x="933" y="2347"/>
              <a:ext cx="481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4200" dirty="0" smtClean="0">
                  <a:solidFill>
                    <a:srgbClr val="000000"/>
                  </a:solidFill>
                </a:rPr>
                <a:t>32</a:t>
              </a:r>
              <a:endParaRPr lang="en-US" sz="3500" dirty="0"/>
            </a:p>
          </p:txBody>
        </p:sp>
      </p:grpSp>
      <p:sp>
        <p:nvSpPr>
          <p:cNvPr id="63536" name="Oval 48"/>
          <p:cNvSpPr>
            <a:spLocks noChangeArrowheads="1"/>
          </p:cNvSpPr>
          <p:nvPr/>
        </p:nvSpPr>
        <p:spPr bwMode="gray">
          <a:xfrm>
            <a:off x="1347788" y="2495550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endParaRPr lang="ru-RU"/>
          </a:p>
        </p:txBody>
      </p:sp>
      <p:sp>
        <p:nvSpPr>
          <p:cNvPr id="63537" name="Oval 49"/>
          <p:cNvSpPr>
            <a:spLocks noChangeArrowheads="1"/>
          </p:cNvSpPr>
          <p:nvPr/>
        </p:nvSpPr>
        <p:spPr bwMode="gray">
          <a:xfrm>
            <a:off x="1423992" y="1889125"/>
            <a:ext cx="1023937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gray">
          <a:xfrm>
            <a:off x="1436692" y="1893889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39" name="Oval 51"/>
          <p:cNvSpPr>
            <a:spLocks noChangeArrowheads="1"/>
          </p:cNvSpPr>
          <p:nvPr/>
        </p:nvSpPr>
        <p:spPr bwMode="gray">
          <a:xfrm>
            <a:off x="1447800" y="1905000"/>
            <a:ext cx="950913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40" name="Oval 52"/>
          <p:cNvSpPr>
            <a:spLocks noChangeArrowheads="1"/>
          </p:cNvSpPr>
          <p:nvPr/>
        </p:nvSpPr>
        <p:spPr bwMode="gray">
          <a:xfrm>
            <a:off x="1501779" y="1930400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gray">
          <a:xfrm>
            <a:off x="1583420" y="2122788"/>
            <a:ext cx="684675" cy="6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376" tIns="45688" rIns="91376" bIns="45688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0000"/>
                </a:solidFill>
              </a:rPr>
              <a:t>28</a:t>
            </a:r>
            <a:endParaRPr lang="en-US" sz="3500" dirty="0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gray">
          <a:xfrm>
            <a:off x="2614615" y="1965325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endParaRPr lang="ru-RU"/>
          </a:p>
        </p:txBody>
      </p:sp>
      <p:sp>
        <p:nvSpPr>
          <p:cNvPr id="63543" name="Oval 55"/>
          <p:cNvSpPr>
            <a:spLocks noChangeArrowheads="1"/>
          </p:cNvSpPr>
          <p:nvPr/>
        </p:nvSpPr>
        <p:spPr bwMode="gray">
          <a:xfrm>
            <a:off x="2736853" y="1431925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44" name="Oval 56"/>
          <p:cNvSpPr>
            <a:spLocks noChangeArrowheads="1"/>
          </p:cNvSpPr>
          <p:nvPr/>
        </p:nvSpPr>
        <p:spPr bwMode="gray">
          <a:xfrm>
            <a:off x="2746379" y="1435100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45" name="Oval 57"/>
          <p:cNvSpPr>
            <a:spLocks noChangeArrowheads="1"/>
          </p:cNvSpPr>
          <p:nvPr/>
        </p:nvSpPr>
        <p:spPr bwMode="gray">
          <a:xfrm>
            <a:off x="2752729" y="1441450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gray">
          <a:xfrm>
            <a:off x="2789238" y="1460500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gray">
          <a:xfrm>
            <a:off x="2808949" y="1571189"/>
            <a:ext cx="540403" cy="476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376" tIns="45688" rIns="91376" bIns="45688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00"/>
                </a:solidFill>
              </a:rPr>
              <a:t>22</a:t>
            </a:r>
            <a:endParaRPr lang="en-US" sz="2800" dirty="0"/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gray">
          <a:xfrm rot="-723406" flipV="1">
            <a:off x="5638737" y="5413016"/>
            <a:ext cx="1438275" cy="363877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endParaRPr lang="ru-RU"/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gray">
          <a:xfrm>
            <a:off x="5618769" y="3298378"/>
            <a:ext cx="2031957" cy="225149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62252" y="5061768"/>
            <a:ext cx="712136" cy="357887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192572" y="5199993"/>
            <a:ext cx="712136" cy="357887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322888" y="5338219"/>
            <a:ext cx="712136" cy="357887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234514" y="5910806"/>
            <a:ext cx="712136" cy="357887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049790" y="5780185"/>
            <a:ext cx="985193" cy="465609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r>
              <a:rPr lang="uk-UA" sz="2500" b="1" dirty="0" smtClean="0"/>
              <a:t>2012</a:t>
            </a:r>
            <a:endParaRPr lang="ru-RU" sz="25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86807" y="5518942"/>
            <a:ext cx="1046767" cy="465609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r>
              <a:rPr lang="uk-UA" sz="2500" b="1" dirty="0" smtClean="0"/>
              <a:t>2011</a:t>
            </a:r>
            <a:endParaRPr lang="ru-RU" sz="2500" b="1" dirty="0"/>
          </a:p>
        </p:txBody>
      </p:sp>
      <p:sp>
        <p:nvSpPr>
          <p:cNvPr id="48" name="Oval 39"/>
          <p:cNvSpPr>
            <a:spLocks noChangeArrowheads="1"/>
          </p:cNvSpPr>
          <p:nvPr/>
        </p:nvSpPr>
        <p:spPr bwMode="gray">
          <a:xfrm>
            <a:off x="5762584" y="3372025"/>
            <a:ext cx="1764994" cy="140826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1376" tIns="45688" rIns="91376" bIns="45688" anchor="ctr"/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77528" y="4539283"/>
            <a:ext cx="985193" cy="465609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r>
              <a:rPr lang="uk-UA" sz="2500" b="1" dirty="0" smtClean="0"/>
              <a:t>2010</a:t>
            </a:r>
            <a:endParaRPr lang="ru-RU" sz="25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9552" y="2060848"/>
            <a:ext cx="1118604" cy="465609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r>
              <a:rPr lang="uk-UA" sz="2500" b="1" dirty="0" smtClean="0"/>
              <a:t>2009</a:t>
            </a:r>
            <a:endParaRPr lang="ru-RU" sz="25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85871" y="1143130"/>
            <a:ext cx="985192" cy="465609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r>
              <a:rPr lang="uk-UA" sz="2500" b="1" dirty="0" smtClean="0"/>
              <a:t>2008</a:t>
            </a:r>
            <a:endParaRPr lang="ru-RU" sz="2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83526" y="5614668"/>
            <a:ext cx="712136" cy="357887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453206" y="5476444"/>
            <a:ext cx="712136" cy="357887"/>
          </a:xfrm>
          <a:prstGeom prst="rect">
            <a:avLst/>
          </a:prstGeom>
          <a:noFill/>
        </p:spPr>
        <p:txBody>
          <a:bodyPr wrap="square" lIns="80105" tIns="40053" rIns="80105" bIns="40053" rtlCol="0">
            <a:spAutoFit/>
          </a:bodyPr>
          <a:lstStyle/>
          <a:p>
            <a:endParaRPr lang="ru-RU" dirty="0"/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gray">
          <a:xfrm>
            <a:off x="6188691" y="4082106"/>
            <a:ext cx="854593" cy="81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376" tIns="45688" rIns="91376" bIns="45688">
            <a:spAutoFit/>
          </a:bodyPr>
          <a:lstStyle/>
          <a:p>
            <a:pPr algn="ctr"/>
            <a:r>
              <a:rPr lang="uk-UA" sz="4700" dirty="0" smtClean="0"/>
              <a:t>45</a:t>
            </a:r>
            <a:endParaRPr lang="en-US" sz="4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err="1" smtClean="0"/>
              <a:t>Переможці</a:t>
            </a:r>
            <a:r>
              <a:rPr lang="ru-RU" sz="2500" dirty="0" smtClean="0"/>
              <a:t> </a:t>
            </a:r>
            <a:r>
              <a:rPr lang="ru-RU" sz="2500" dirty="0" err="1" smtClean="0"/>
              <a:t>обласного</a:t>
            </a:r>
            <a:r>
              <a:rPr lang="ru-RU" sz="2500" dirty="0" smtClean="0"/>
              <a:t> конкурсу МАН </a:t>
            </a:r>
            <a:r>
              <a:rPr lang="ru-RU" sz="2500" dirty="0" err="1" smtClean="0"/>
              <a:t>України</a:t>
            </a:r>
            <a:endParaRPr lang="en-US" sz="2500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2006341" y="1077818"/>
            <a:ext cx="7243838" cy="5486092"/>
            <a:chOff x="2237860" y="1260351"/>
            <a:chExt cx="8471266" cy="6048671"/>
          </a:xfrm>
        </p:grpSpPr>
        <p:sp>
          <p:nvSpPr>
            <p:cNvPr id="37" name="Freeform 9"/>
            <p:cNvSpPr>
              <a:spLocks/>
            </p:cNvSpPr>
            <p:nvPr/>
          </p:nvSpPr>
          <p:spPr bwMode="gray">
            <a:xfrm>
              <a:off x="7038456" y="6372918"/>
              <a:ext cx="720080" cy="936104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237860" y="1260351"/>
              <a:ext cx="8471266" cy="6048671"/>
              <a:chOff x="2237860" y="1260351"/>
              <a:chExt cx="8471266" cy="6048671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2913346" y="1260351"/>
                <a:ext cx="7795780" cy="5185814"/>
                <a:chOff x="814" y="960"/>
                <a:chExt cx="4721" cy="2832"/>
              </a:xfrm>
            </p:grpSpPr>
            <p:sp>
              <p:nvSpPr>
                <p:cNvPr id="47108" name="Freeform 4"/>
                <p:cNvSpPr>
                  <a:spLocks/>
                </p:cNvSpPr>
                <p:nvPr/>
              </p:nvSpPr>
              <p:spPr bwMode="gray">
                <a:xfrm>
                  <a:off x="5089" y="960"/>
                  <a:ext cx="441" cy="705"/>
                </a:xfrm>
                <a:custGeom>
                  <a:avLst/>
                  <a:gdLst/>
                  <a:ahLst/>
                  <a:cxnLst>
                    <a:cxn ang="0">
                      <a:pos x="308" y="120"/>
                    </a:cxn>
                    <a:cxn ang="0">
                      <a:pos x="0" y="444"/>
                    </a:cxn>
                    <a:cxn ang="0">
                      <a:pos x="0" y="286"/>
                    </a:cxn>
                    <a:cxn ang="0">
                      <a:pos x="308" y="0"/>
                    </a:cxn>
                    <a:cxn ang="0">
                      <a:pos x="308" y="120"/>
                    </a:cxn>
                  </a:cxnLst>
                  <a:rect l="0" t="0" r="r" b="b"/>
                  <a:pathLst>
                    <a:path w="308" h="444">
                      <a:moveTo>
                        <a:pt x="308" y="120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563F">
                        <a:gamma/>
                        <a:shade val="46275"/>
                        <a:invGamma/>
                      </a:srgbClr>
                    </a:gs>
                    <a:gs pos="50000">
                      <a:srgbClr val="00563F"/>
                    </a:gs>
                    <a:gs pos="100000">
                      <a:srgbClr val="00563F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09" name="Freeform 5"/>
                <p:cNvSpPr>
                  <a:spLocks/>
                </p:cNvSpPr>
                <p:nvPr/>
              </p:nvSpPr>
              <p:spPr bwMode="gray">
                <a:xfrm>
                  <a:off x="2976" y="960"/>
                  <a:ext cx="2559" cy="451"/>
                </a:xfrm>
                <a:custGeom>
                  <a:avLst/>
                  <a:gdLst/>
                  <a:ahLst/>
                  <a:cxnLst>
                    <a:cxn ang="0">
                      <a:pos x="1478" y="284"/>
                    </a:cxn>
                    <a:cxn ang="0">
                      <a:pos x="0" y="284"/>
                    </a:cxn>
                    <a:cxn ang="0">
                      <a:pos x="446" y="0"/>
                    </a:cxn>
                    <a:cxn ang="0">
                      <a:pos x="1786" y="0"/>
                    </a:cxn>
                    <a:cxn ang="0">
                      <a:pos x="1478" y="284"/>
                    </a:cxn>
                  </a:cxnLst>
                  <a:rect l="0" t="0" r="r" b="b"/>
                  <a:pathLst>
                    <a:path w="1786" h="284">
                      <a:moveTo>
                        <a:pt x="1478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1786" y="0"/>
                      </a:lnTo>
                      <a:lnTo>
                        <a:pt x="1478" y="28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7110" name="Freeform 6"/>
                <p:cNvSpPr>
                  <a:spLocks/>
                </p:cNvSpPr>
                <p:nvPr/>
              </p:nvSpPr>
              <p:spPr bwMode="gray">
                <a:xfrm>
                  <a:off x="4645" y="1660"/>
                  <a:ext cx="441" cy="701"/>
                </a:xfrm>
                <a:custGeom>
                  <a:avLst/>
                  <a:gdLst/>
                  <a:ahLst/>
                  <a:cxnLst>
                    <a:cxn ang="0">
                      <a:pos x="308" y="120"/>
                    </a:cxn>
                    <a:cxn ang="0">
                      <a:pos x="0" y="442"/>
                    </a:cxn>
                    <a:cxn ang="0">
                      <a:pos x="0" y="286"/>
                    </a:cxn>
                    <a:cxn ang="0">
                      <a:pos x="308" y="0"/>
                    </a:cxn>
                    <a:cxn ang="0">
                      <a:pos x="308" y="120"/>
                    </a:cxn>
                  </a:cxnLst>
                  <a:rect l="0" t="0" r="r" b="b"/>
                  <a:pathLst>
                    <a:path w="308" h="442">
                      <a:moveTo>
                        <a:pt x="308" y="120"/>
                      </a:moveTo>
                      <a:lnTo>
                        <a:pt x="0" y="442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B1092">
                        <a:gamma/>
                        <a:shade val="46275"/>
                        <a:invGamma/>
                      </a:srgbClr>
                    </a:gs>
                    <a:gs pos="50000">
                      <a:srgbClr val="4B1092"/>
                    </a:gs>
                    <a:gs pos="100000">
                      <a:srgbClr val="4B1092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11" name="Freeform 7"/>
                <p:cNvSpPr>
                  <a:spLocks/>
                </p:cNvSpPr>
                <p:nvPr/>
              </p:nvSpPr>
              <p:spPr bwMode="gray">
                <a:xfrm>
                  <a:off x="2340" y="1660"/>
                  <a:ext cx="2751" cy="450"/>
                </a:xfrm>
                <a:custGeom>
                  <a:avLst/>
                  <a:gdLst/>
                  <a:ahLst/>
                  <a:cxnLst>
                    <a:cxn ang="0">
                      <a:pos x="1612" y="284"/>
                    </a:cxn>
                    <a:cxn ang="0">
                      <a:pos x="0" y="284"/>
                    </a:cxn>
                    <a:cxn ang="0">
                      <a:pos x="446" y="0"/>
                    </a:cxn>
                    <a:cxn ang="0">
                      <a:pos x="1920" y="0"/>
                    </a:cxn>
                    <a:cxn ang="0">
                      <a:pos x="1612" y="284"/>
                    </a:cxn>
                  </a:cxnLst>
                  <a:rect l="0" t="0" r="r" b="b"/>
                  <a:pathLst>
                    <a:path w="1920" h="284">
                      <a:moveTo>
                        <a:pt x="1612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1920" y="0"/>
                      </a:lnTo>
                      <a:lnTo>
                        <a:pt x="1612" y="284"/>
                      </a:lnTo>
                      <a:close/>
                    </a:path>
                  </a:pathLst>
                </a:custGeom>
                <a:solidFill>
                  <a:srgbClr val="A77B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7112" name="Freeform 8"/>
                <p:cNvSpPr>
                  <a:spLocks/>
                </p:cNvSpPr>
                <p:nvPr/>
              </p:nvSpPr>
              <p:spPr bwMode="gray">
                <a:xfrm>
                  <a:off x="4200" y="2353"/>
                  <a:ext cx="439" cy="704"/>
                </a:xfrm>
                <a:custGeom>
                  <a:avLst/>
                  <a:gdLst/>
                  <a:ahLst/>
                  <a:cxnLst>
                    <a:cxn ang="0">
                      <a:pos x="306" y="122"/>
                    </a:cxn>
                    <a:cxn ang="0">
                      <a:pos x="0" y="444"/>
                    </a:cxn>
                    <a:cxn ang="0">
                      <a:pos x="0" y="286"/>
                    </a:cxn>
                    <a:cxn ang="0">
                      <a:pos x="306" y="0"/>
                    </a:cxn>
                    <a:cxn ang="0">
                      <a:pos x="306" y="122"/>
                    </a:cxn>
                  </a:cxnLst>
                  <a:rect l="0" t="0" r="r" b="b"/>
                  <a:pathLst>
                    <a:path w="306" h="444">
                      <a:moveTo>
                        <a:pt x="306" y="122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6" y="0"/>
                      </a:lnTo>
                      <a:lnTo>
                        <a:pt x="306" y="1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0330A">
                        <a:gamma/>
                        <a:shade val="46275"/>
                        <a:invGamma/>
                      </a:srgbClr>
                    </a:gs>
                    <a:gs pos="50000">
                      <a:srgbClr val="90330A"/>
                    </a:gs>
                    <a:gs pos="100000">
                      <a:srgbClr val="90330A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13" name="Freeform 9"/>
                <p:cNvSpPr>
                  <a:spLocks/>
                </p:cNvSpPr>
                <p:nvPr/>
              </p:nvSpPr>
              <p:spPr bwMode="gray">
                <a:xfrm>
                  <a:off x="3758" y="3047"/>
                  <a:ext cx="442" cy="705"/>
                </a:xfrm>
                <a:custGeom>
                  <a:avLst/>
                  <a:gdLst/>
                  <a:ahLst/>
                  <a:cxnLst>
                    <a:cxn ang="0">
                      <a:pos x="308" y="122"/>
                    </a:cxn>
                    <a:cxn ang="0">
                      <a:pos x="0" y="444"/>
                    </a:cxn>
                    <a:cxn ang="0">
                      <a:pos x="0" y="286"/>
                    </a:cxn>
                    <a:cxn ang="0">
                      <a:pos x="308" y="0"/>
                    </a:cxn>
                    <a:cxn ang="0">
                      <a:pos x="308" y="122"/>
                    </a:cxn>
                  </a:cxnLst>
                  <a:rect l="0" t="0" r="r" b="b"/>
                  <a:pathLst>
                    <a:path w="308" h="444">
                      <a:moveTo>
                        <a:pt x="308" y="122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06B0E">
                        <a:gamma/>
                        <a:shade val="46275"/>
                        <a:invGamma/>
                      </a:srgbClr>
                    </a:gs>
                    <a:gs pos="50000">
                      <a:srgbClr val="906B0E"/>
                    </a:gs>
                    <a:gs pos="100000">
                      <a:srgbClr val="906B0E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14" name="Freeform 10"/>
                <p:cNvSpPr>
                  <a:spLocks/>
                </p:cNvSpPr>
                <p:nvPr/>
              </p:nvSpPr>
              <p:spPr bwMode="gray">
                <a:xfrm>
                  <a:off x="1076" y="3051"/>
                  <a:ext cx="3124" cy="450"/>
                </a:xfrm>
                <a:custGeom>
                  <a:avLst/>
                  <a:gdLst/>
                  <a:ahLst/>
                  <a:cxnLst>
                    <a:cxn ang="0">
                      <a:pos x="1872" y="284"/>
                    </a:cxn>
                    <a:cxn ang="0">
                      <a:pos x="0" y="284"/>
                    </a:cxn>
                    <a:cxn ang="0">
                      <a:pos x="446" y="0"/>
                    </a:cxn>
                    <a:cxn ang="0">
                      <a:pos x="2180" y="0"/>
                    </a:cxn>
                    <a:cxn ang="0">
                      <a:pos x="1872" y="284"/>
                    </a:cxn>
                  </a:cxnLst>
                  <a:rect l="0" t="0" r="r" b="b"/>
                  <a:pathLst>
                    <a:path w="2180" h="284">
                      <a:moveTo>
                        <a:pt x="1872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2180" y="0"/>
                      </a:lnTo>
                      <a:lnTo>
                        <a:pt x="1872" y="284"/>
                      </a:lnTo>
                      <a:close/>
                    </a:path>
                  </a:pathLst>
                </a:custGeom>
                <a:solidFill>
                  <a:srgbClr val="F2E16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7124" name="Freeform 20"/>
                <p:cNvSpPr>
                  <a:spLocks/>
                </p:cNvSpPr>
                <p:nvPr/>
              </p:nvSpPr>
              <p:spPr bwMode="gray">
                <a:xfrm>
                  <a:off x="814" y="1078"/>
                  <a:ext cx="2093" cy="2714"/>
                </a:xfrm>
                <a:custGeom>
                  <a:avLst/>
                  <a:gdLst/>
                  <a:ahLst/>
                  <a:cxnLst>
                    <a:cxn ang="0">
                      <a:pos x="12" y="2464"/>
                    </a:cxn>
                    <a:cxn ang="0">
                      <a:pos x="56" y="2120"/>
                    </a:cxn>
                    <a:cxn ang="0">
                      <a:pos x="124" y="1808"/>
                    </a:cxn>
                    <a:cxn ang="0">
                      <a:pos x="212" y="1524"/>
                    </a:cxn>
                    <a:cxn ang="0">
                      <a:pos x="316" y="1270"/>
                    </a:cxn>
                    <a:cxn ang="0">
                      <a:pos x="430" y="1044"/>
                    </a:cxn>
                    <a:cxn ang="0">
                      <a:pos x="550" y="846"/>
                    </a:cxn>
                    <a:cxn ang="0">
                      <a:pos x="672" y="674"/>
                    </a:cxn>
                    <a:cxn ang="0">
                      <a:pos x="792" y="528"/>
                    </a:cxn>
                    <a:cxn ang="0">
                      <a:pos x="906" y="408"/>
                    </a:cxn>
                    <a:cxn ang="0">
                      <a:pos x="1010" y="310"/>
                    </a:cxn>
                    <a:cxn ang="0">
                      <a:pos x="1096" y="236"/>
                    </a:cxn>
                    <a:cxn ang="0">
                      <a:pos x="1164" y="184"/>
                    </a:cxn>
                    <a:cxn ang="0">
                      <a:pos x="1208" y="154"/>
                    </a:cxn>
                    <a:cxn ang="0">
                      <a:pos x="1224" y="144"/>
                    </a:cxn>
                    <a:cxn ang="0">
                      <a:pos x="1728" y="56"/>
                    </a:cxn>
                    <a:cxn ang="0">
                      <a:pos x="1568" y="328"/>
                    </a:cxn>
                    <a:cxn ang="0">
                      <a:pos x="1554" y="332"/>
                    </a:cxn>
                    <a:cxn ang="0">
                      <a:pos x="1514" y="346"/>
                    </a:cxn>
                    <a:cxn ang="0">
                      <a:pos x="1452" y="370"/>
                    </a:cxn>
                    <a:cxn ang="0">
                      <a:pos x="1370" y="410"/>
                    </a:cxn>
                    <a:cxn ang="0">
                      <a:pos x="1270" y="466"/>
                    </a:cxn>
                    <a:cxn ang="0">
                      <a:pos x="1158" y="540"/>
                    </a:cxn>
                    <a:cxn ang="0">
                      <a:pos x="1034" y="636"/>
                    </a:cxn>
                    <a:cxn ang="0">
                      <a:pos x="904" y="756"/>
                    </a:cxn>
                    <a:cxn ang="0">
                      <a:pos x="770" y="900"/>
                    </a:cxn>
                    <a:cxn ang="0">
                      <a:pos x="632" y="1076"/>
                    </a:cxn>
                    <a:cxn ang="0">
                      <a:pos x="498" y="1280"/>
                    </a:cxn>
                    <a:cxn ang="0">
                      <a:pos x="370" y="1518"/>
                    </a:cxn>
                    <a:cxn ang="0">
                      <a:pos x="248" y="1792"/>
                    </a:cxn>
                    <a:cxn ang="0">
                      <a:pos x="138" y="2104"/>
                    </a:cxn>
                    <a:cxn ang="0">
                      <a:pos x="42" y="2456"/>
                    </a:cxn>
                  </a:cxnLst>
                  <a:rect l="0" t="0" r="r" b="b"/>
                  <a:pathLst>
                    <a:path w="1824" h="2648">
                      <a:moveTo>
                        <a:pt x="0" y="2648"/>
                      </a:moveTo>
                      <a:lnTo>
                        <a:pt x="12" y="2464"/>
                      </a:lnTo>
                      <a:lnTo>
                        <a:pt x="32" y="2288"/>
                      </a:lnTo>
                      <a:lnTo>
                        <a:pt x="56" y="2120"/>
                      </a:lnTo>
                      <a:lnTo>
                        <a:pt x="88" y="1960"/>
                      </a:lnTo>
                      <a:lnTo>
                        <a:pt x="124" y="1808"/>
                      </a:lnTo>
                      <a:lnTo>
                        <a:pt x="166" y="1662"/>
                      </a:lnTo>
                      <a:lnTo>
                        <a:pt x="212" y="1524"/>
                      </a:lnTo>
                      <a:lnTo>
                        <a:pt x="262" y="1394"/>
                      </a:lnTo>
                      <a:lnTo>
                        <a:pt x="316" y="1270"/>
                      </a:lnTo>
                      <a:lnTo>
                        <a:pt x="372" y="1154"/>
                      </a:lnTo>
                      <a:lnTo>
                        <a:pt x="430" y="1044"/>
                      </a:lnTo>
                      <a:lnTo>
                        <a:pt x="490" y="942"/>
                      </a:lnTo>
                      <a:lnTo>
                        <a:pt x="550" y="846"/>
                      </a:lnTo>
                      <a:lnTo>
                        <a:pt x="612" y="758"/>
                      </a:lnTo>
                      <a:lnTo>
                        <a:pt x="672" y="674"/>
                      </a:lnTo>
                      <a:lnTo>
                        <a:pt x="734" y="598"/>
                      </a:lnTo>
                      <a:lnTo>
                        <a:pt x="792" y="528"/>
                      </a:lnTo>
                      <a:lnTo>
                        <a:pt x="850" y="464"/>
                      </a:lnTo>
                      <a:lnTo>
                        <a:pt x="906" y="408"/>
                      </a:lnTo>
                      <a:lnTo>
                        <a:pt x="960" y="356"/>
                      </a:lnTo>
                      <a:lnTo>
                        <a:pt x="1010" y="310"/>
                      </a:lnTo>
                      <a:lnTo>
                        <a:pt x="1056" y="270"/>
                      </a:lnTo>
                      <a:lnTo>
                        <a:pt x="1096" y="236"/>
                      </a:lnTo>
                      <a:lnTo>
                        <a:pt x="1134" y="208"/>
                      </a:lnTo>
                      <a:lnTo>
                        <a:pt x="1164" y="184"/>
                      </a:lnTo>
                      <a:lnTo>
                        <a:pt x="1190" y="166"/>
                      </a:lnTo>
                      <a:lnTo>
                        <a:pt x="1208" y="154"/>
                      </a:lnTo>
                      <a:lnTo>
                        <a:pt x="1220" y="146"/>
                      </a:lnTo>
                      <a:lnTo>
                        <a:pt x="1224" y="144"/>
                      </a:lnTo>
                      <a:lnTo>
                        <a:pt x="848" y="0"/>
                      </a:lnTo>
                      <a:lnTo>
                        <a:pt x="1728" y="56"/>
                      </a:lnTo>
                      <a:lnTo>
                        <a:pt x="1824" y="480"/>
                      </a:lnTo>
                      <a:lnTo>
                        <a:pt x="1568" y="328"/>
                      </a:lnTo>
                      <a:lnTo>
                        <a:pt x="1564" y="328"/>
                      </a:lnTo>
                      <a:lnTo>
                        <a:pt x="1554" y="332"/>
                      </a:lnTo>
                      <a:lnTo>
                        <a:pt x="1538" y="338"/>
                      </a:lnTo>
                      <a:lnTo>
                        <a:pt x="1514" y="346"/>
                      </a:lnTo>
                      <a:lnTo>
                        <a:pt x="1486" y="356"/>
                      </a:lnTo>
                      <a:lnTo>
                        <a:pt x="1452" y="370"/>
                      </a:lnTo>
                      <a:lnTo>
                        <a:pt x="1412" y="388"/>
                      </a:lnTo>
                      <a:lnTo>
                        <a:pt x="1370" y="410"/>
                      </a:lnTo>
                      <a:lnTo>
                        <a:pt x="1322" y="436"/>
                      </a:lnTo>
                      <a:lnTo>
                        <a:pt x="1270" y="466"/>
                      </a:lnTo>
                      <a:lnTo>
                        <a:pt x="1216" y="500"/>
                      </a:lnTo>
                      <a:lnTo>
                        <a:pt x="1158" y="540"/>
                      </a:lnTo>
                      <a:lnTo>
                        <a:pt x="1098" y="584"/>
                      </a:lnTo>
                      <a:lnTo>
                        <a:pt x="1034" y="636"/>
                      </a:lnTo>
                      <a:lnTo>
                        <a:pt x="970" y="692"/>
                      </a:lnTo>
                      <a:lnTo>
                        <a:pt x="904" y="756"/>
                      </a:lnTo>
                      <a:lnTo>
                        <a:pt x="836" y="824"/>
                      </a:lnTo>
                      <a:lnTo>
                        <a:pt x="770" y="900"/>
                      </a:lnTo>
                      <a:lnTo>
                        <a:pt x="700" y="984"/>
                      </a:lnTo>
                      <a:lnTo>
                        <a:pt x="632" y="1076"/>
                      </a:lnTo>
                      <a:lnTo>
                        <a:pt x="566" y="1174"/>
                      </a:lnTo>
                      <a:lnTo>
                        <a:pt x="498" y="1280"/>
                      </a:lnTo>
                      <a:lnTo>
                        <a:pt x="434" y="1394"/>
                      </a:lnTo>
                      <a:lnTo>
                        <a:pt x="370" y="1518"/>
                      </a:lnTo>
                      <a:lnTo>
                        <a:pt x="308" y="1650"/>
                      </a:lnTo>
                      <a:lnTo>
                        <a:pt x="248" y="1792"/>
                      </a:lnTo>
                      <a:lnTo>
                        <a:pt x="192" y="1944"/>
                      </a:lnTo>
                      <a:lnTo>
                        <a:pt x="138" y="2104"/>
                      </a:lnTo>
                      <a:lnTo>
                        <a:pt x="88" y="2274"/>
                      </a:lnTo>
                      <a:lnTo>
                        <a:pt x="42" y="2456"/>
                      </a:lnTo>
                      <a:lnTo>
                        <a:pt x="0" y="26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11364"/>
                    </a:gs>
                    <a:gs pos="100000">
                      <a:srgbClr val="D11364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25" name="Rectangle 21"/>
                <p:cNvSpPr>
                  <a:spLocks noChangeArrowheads="1"/>
                </p:cNvSpPr>
                <p:nvPr/>
              </p:nvSpPr>
              <p:spPr bwMode="gray">
                <a:xfrm>
                  <a:off x="2980" y="1411"/>
                  <a:ext cx="2119" cy="2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06A">
                        <a:gamma/>
                        <a:shade val="72549"/>
                        <a:invGamma/>
                      </a:srgbClr>
                    </a:gs>
                    <a:gs pos="50000">
                      <a:srgbClr val="00906A"/>
                    </a:gs>
                    <a:gs pos="100000">
                      <a:srgbClr val="00906A">
                        <a:gamma/>
                        <a:shade val="72549"/>
                        <a:invGamma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2012</a:t>
                  </a:r>
                  <a:endParaRPr lang="en-US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7126" name="Rectangle 22"/>
                <p:cNvSpPr>
                  <a:spLocks noChangeArrowheads="1"/>
                </p:cNvSpPr>
                <p:nvPr/>
              </p:nvSpPr>
              <p:spPr bwMode="gray">
                <a:xfrm>
                  <a:off x="2341" y="2110"/>
                  <a:ext cx="2309" cy="248"/>
                </a:xfrm>
                <a:prstGeom prst="rect">
                  <a:avLst/>
                </a:prstGeom>
                <a:gradFill rotWithShape="1">
                  <a:gsLst>
                    <a:gs pos="0">
                      <a:srgbClr val="8041FF">
                        <a:gamma/>
                        <a:shade val="72549"/>
                        <a:invGamma/>
                      </a:srgbClr>
                    </a:gs>
                    <a:gs pos="50000">
                      <a:srgbClr val="8041FF"/>
                    </a:gs>
                    <a:gs pos="100000">
                      <a:srgbClr val="8041FF">
                        <a:gamma/>
                        <a:shade val="72549"/>
                        <a:invGamma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uk-UA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2011</a:t>
                  </a:r>
                  <a:endParaRPr lang="en-US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7127" name="Freeform 23"/>
                <p:cNvSpPr>
                  <a:spLocks/>
                </p:cNvSpPr>
                <p:nvPr/>
              </p:nvSpPr>
              <p:spPr bwMode="gray">
                <a:xfrm>
                  <a:off x="1709" y="2353"/>
                  <a:ext cx="2935" cy="454"/>
                </a:xfrm>
                <a:custGeom>
                  <a:avLst/>
                  <a:gdLst/>
                  <a:ahLst/>
                  <a:cxnLst>
                    <a:cxn ang="0">
                      <a:pos x="1742" y="286"/>
                    </a:cxn>
                    <a:cxn ang="0">
                      <a:pos x="0" y="286"/>
                    </a:cxn>
                    <a:cxn ang="0">
                      <a:pos x="446" y="0"/>
                    </a:cxn>
                    <a:cxn ang="0">
                      <a:pos x="2048" y="0"/>
                    </a:cxn>
                    <a:cxn ang="0">
                      <a:pos x="1742" y="286"/>
                    </a:cxn>
                  </a:cxnLst>
                  <a:rect l="0" t="0" r="r" b="b"/>
                  <a:pathLst>
                    <a:path w="2048" h="286">
                      <a:moveTo>
                        <a:pt x="1742" y="286"/>
                      </a:moveTo>
                      <a:lnTo>
                        <a:pt x="0" y="286"/>
                      </a:lnTo>
                      <a:lnTo>
                        <a:pt x="446" y="0"/>
                      </a:lnTo>
                      <a:lnTo>
                        <a:pt x="2048" y="0"/>
                      </a:lnTo>
                      <a:lnTo>
                        <a:pt x="1742" y="286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28" name="Rectangle 24"/>
                <p:cNvSpPr>
                  <a:spLocks noChangeArrowheads="1"/>
                </p:cNvSpPr>
                <p:nvPr/>
              </p:nvSpPr>
              <p:spPr bwMode="gray">
                <a:xfrm>
                  <a:off x="1711" y="2806"/>
                  <a:ext cx="2499" cy="248"/>
                </a:xfrm>
                <a:prstGeom prst="rect">
                  <a:avLst/>
                </a:prstGeom>
                <a:gradFill rotWithShape="1">
                  <a:gsLst>
                    <a:gs pos="0">
                      <a:srgbClr val="DC7150">
                        <a:gamma/>
                        <a:shade val="72549"/>
                        <a:invGamma/>
                      </a:srgbClr>
                    </a:gs>
                    <a:gs pos="50000">
                      <a:srgbClr val="DC7150"/>
                    </a:gs>
                    <a:gs pos="100000">
                      <a:srgbClr val="DC7150">
                        <a:gamma/>
                        <a:shade val="72549"/>
                        <a:invGamma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uk-UA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2010</a:t>
                  </a:r>
                  <a:endParaRPr lang="en-US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7129" name="Rectangle 25"/>
                <p:cNvSpPr>
                  <a:spLocks noChangeArrowheads="1"/>
                </p:cNvSpPr>
                <p:nvPr/>
              </p:nvSpPr>
              <p:spPr bwMode="gray">
                <a:xfrm>
                  <a:off x="1075" y="3502"/>
                  <a:ext cx="2689" cy="248"/>
                </a:xfrm>
                <a:prstGeom prst="rect">
                  <a:avLst/>
                </a:prstGeom>
                <a:gradFill rotWithShape="1">
                  <a:gsLst>
                    <a:gs pos="0">
                      <a:srgbClr val="D0A11C">
                        <a:gamma/>
                        <a:shade val="72549"/>
                        <a:invGamma/>
                      </a:srgbClr>
                    </a:gs>
                    <a:gs pos="50000">
                      <a:srgbClr val="D0A11C"/>
                    </a:gs>
                    <a:gs pos="100000">
                      <a:srgbClr val="D0A11C">
                        <a:gamma/>
                        <a:shade val="72549"/>
                        <a:invGamma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uk-UA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2009</a:t>
                  </a:r>
                  <a:endParaRPr lang="en-US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642844" y="3708623"/>
                <a:ext cx="2880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r>
                  <a:rPr lang="uk-UA" sz="4700" b="1" spc="131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7</a:t>
                </a:r>
                <a:endParaRPr lang="ru-RU" sz="4700" b="1" spc="131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50956" y="2556495"/>
                <a:ext cx="4320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9</a:t>
                </a:r>
                <a:endParaRPr lang="ru-RU" sz="4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178727" y="1380887"/>
                <a:ext cx="1416445" cy="69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500" dirty="0" smtClean="0">
                    <a:ln w="18415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 </a:t>
                </a:r>
                <a:r>
                  <a:rPr lang="uk-UA" sz="3500" i="1" dirty="0" smtClean="0">
                    <a:ln w="18415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10</a:t>
                </a:r>
                <a:endParaRPr lang="ru-RU" sz="3500" i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gray">
              <a:xfrm>
                <a:off x="2237860" y="6424406"/>
                <a:ext cx="5472608" cy="696352"/>
              </a:xfrm>
              <a:custGeom>
                <a:avLst/>
                <a:gdLst/>
                <a:ahLst/>
                <a:cxnLst>
                  <a:cxn ang="0">
                    <a:pos x="1872" y="284"/>
                  </a:cxn>
                  <a:cxn ang="0">
                    <a:pos x="0" y="284"/>
                  </a:cxn>
                  <a:cxn ang="0">
                    <a:pos x="446" y="0"/>
                  </a:cxn>
                  <a:cxn ang="0">
                    <a:pos x="2180" y="0"/>
                  </a:cxn>
                  <a:cxn ang="0">
                    <a:pos x="1872" y="284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rgbClr val="F2E16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uk-UA" dirty="0" smtClean="0"/>
                  <a:t>  </a:t>
                </a:r>
                <a:endParaRPr lang="ru-RU" dirty="0"/>
              </a:p>
            </p:txBody>
          </p:sp>
          <p:sp>
            <p:nvSpPr>
              <p:cNvPr id="36" name="Rectangle 25"/>
              <p:cNvSpPr>
                <a:spLocks noChangeArrowheads="1"/>
              </p:cNvSpPr>
              <p:nvPr/>
            </p:nvSpPr>
            <p:spPr bwMode="gray">
              <a:xfrm>
                <a:off x="2357936" y="7020990"/>
                <a:ext cx="4680520" cy="288032"/>
              </a:xfrm>
              <a:prstGeom prst="rect">
                <a:avLst/>
              </a:prstGeom>
              <a:gradFill rotWithShape="1">
                <a:gsLst>
                  <a:gs pos="0">
                    <a:srgbClr val="D0A11C">
                      <a:gamma/>
                      <a:shade val="72549"/>
                      <a:invGamma/>
                    </a:srgbClr>
                  </a:gs>
                  <a:gs pos="50000">
                    <a:srgbClr val="D0A11C"/>
                  </a:gs>
                  <a:gs pos="100000">
                    <a:srgbClr val="D0A11C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uk-UA" dirty="0" smtClean="0">
                    <a:solidFill>
                      <a:schemeClr val="bg1"/>
                    </a:solidFill>
                    <a:latin typeface="Verdana" pitchFamily="34" charset="0"/>
                  </a:rPr>
                  <a:t>2008</a:t>
                </a:r>
                <a:endParaRPr lang="en-US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34732" y="5148783"/>
                <a:ext cx="4320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9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5</a:t>
                </a:r>
                <a:endParaRPr lang="ru-RU" sz="39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654080" y="6300910"/>
                <a:ext cx="20882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35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2</a:t>
                </a:r>
                <a:endParaRPr lang="ru-RU" sz="3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41" name="Рисунок 40" descr="відкриті уроки складова системи роботи предметних кафед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09" y="1077819"/>
            <a:ext cx="2832429" cy="225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Рисунок 41" descr="DSC_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181" y="3677757"/>
            <a:ext cx="2387027" cy="1683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573463"/>
            <a:ext cx="64008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tx1"/>
                </a:solidFill>
              </a:rPr>
              <a:t>СПАСИБО ЗА ВНИМАНИЕ!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www.themegallery.com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Самоаналіз</a:t>
            </a:r>
            <a:endParaRPr lang="en-US" sz="40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4000" b="1" dirty="0" smtClean="0"/>
              <a:t>Метод вивчення пізнання вчителем своєї професійної діяльності, встановлення відповідних зв'язків і закономірностей, об'єднання в єдине ціле і бачення перспектив їх розвитку.</a:t>
            </a:r>
            <a:endParaRPr lang="en-US" sz="4000" b="1" dirty="0"/>
          </a:p>
          <a:p>
            <a:endParaRPr lang="en-US" b="1" dirty="0"/>
          </a:p>
          <a:p>
            <a:pPr lvl="1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Методологічна</a:t>
            </a:r>
            <a:r>
              <a:rPr lang="ru-RU" sz="4000" b="1" dirty="0" smtClean="0"/>
              <a:t> основа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1" y="1752602"/>
            <a:ext cx="762000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1" y="2667002"/>
            <a:ext cx="762000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915817" y="1628801"/>
            <a:ext cx="3953005" cy="769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ru-RU" sz="4400" b="1" dirty="0" err="1" smtClean="0"/>
              <a:t>Психологічна</a:t>
            </a:r>
            <a:endParaRPr lang="en-US" sz="4400" b="1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4596" y="1851027"/>
            <a:ext cx="356123" cy="461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059832" y="2564904"/>
            <a:ext cx="3693575" cy="769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uk-UA" sz="4400" b="1" dirty="0" smtClean="0"/>
              <a:t>Особистісна</a:t>
            </a:r>
            <a:endParaRPr lang="en-US" sz="4400" b="1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4596" y="2765426"/>
            <a:ext cx="356123" cy="461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1" y="3559177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1687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lIns="91408" tIns="45704" rIns="91408" bIns="45704" anchor="ctr"/>
          <a:lstStyle/>
          <a:p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131840" y="3501008"/>
            <a:ext cx="3865802" cy="769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uk-UA" sz="4400" b="1" dirty="0" smtClean="0"/>
              <a:t>Технологічна</a:t>
            </a:r>
            <a:endParaRPr lang="en-US" sz="4400" b="1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4596" y="3657602"/>
            <a:ext cx="356123" cy="461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Етапи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самоаналізу</a:t>
            </a:r>
            <a:endParaRPr lang="en-US" sz="2400" b="1" dirty="0"/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683568" y="1556792"/>
            <a:ext cx="7698433" cy="4968552"/>
            <a:chOff x="1075" y="960"/>
            <a:chExt cx="4460" cy="2792"/>
          </a:xfrm>
        </p:grpSpPr>
        <p:sp>
          <p:nvSpPr>
            <p:cNvPr id="4710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Генерація</a:t>
              </a:r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ідеї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Критичний</a:t>
              </a:r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аналіз</a:t>
              </a:r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ситуації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uk-UA" b="1" dirty="0" smtClean="0">
                  <a:solidFill>
                    <a:schemeClr val="bg1"/>
                  </a:solidFill>
                  <a:latin typeface="Verdana" pitchFamily="34" charset="0"/>
                </a:rPr>
                <a:t>Формулювання проблеми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Усвідомлення</a:t>
              </a:r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протиріч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Види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самоаналізу</a:t>
            </a:r>
            <a:endParaRPr lang="en-US" sz="2400" b="1" dirty="0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251520" y="1700808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 algn="ctr" eaLnBrk="0" hangingPunct="0"/>
            <a:r>
              <a:rPr lang="ru-RU" sz="3200" b="1" dirty="0" err="1" smtClean="0">
                <a:solidFill>
                  <a:schemeClr val="bg1"/>
                </a:solidFill>
              </a:rPr>
              <a:t>процесуальний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251520" y="3140968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 algn="ctr" eaLnBrk="0" hangingPunct="0"/>
            <a:r>
              <a:rPr lang="ru-RU" sz="3600" b="1" dirty="0" err="1" smtClean="0">
                <a:solidFill>
                  <a:schemeClr val="bg1"/>
                </a:solidFill>
              </a:rPr>
              <a:t>предметний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251520" y="4653136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 algn="ctr" eaLnBrk="0" hangingPunct="0"/>
            <a:r>
              <a:rPr lang="ru-RU" sz="3600" b="1" dirty="0" err="1" smtClean="0">
                <a:solidFill>
                  <a:schemeClr val="bg1"/>
                </a:solidFill>
              </a:rPr>
              <a:t>особистісний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128" y="1844824"/>
            <a:ext cx="4489985" cy="365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Компоненти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самоаналізу</a:t>
            </a:r>
            <a:endParaRPr lang="en-US" sz="2400" b="1" dirty="0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95536" y="1993238"/>
            <a:ext cx="1977281" cy="3721763"/>
            <a:chOff x="720" y="1299"/>
            <a:chExt cx="1367" cy="2539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522" name="Group 10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64523" name="Oval 11"/>
              <p:cNvSpPr>
                <a:spLocks noChangeArrowheads="1"/>
              </p:cNvSpPr>
              <p:nvPr/>
            </p:nvSpPr>
            <p:spPr bwMode="gray">
              <a:xfrm>
                <a:off x="1289" y="624"/>
                <a:ext cx="668" cy="58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52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528" name="Text Box 16"/>
            <p:cNvSpPr txBox="1">
              <a:spLocks noChangeArrowheads="1"/>
            </p:cNvSpPr>
            <p:nvPr/>
          </p:nvSpPr>
          <p:spPr bwMode="gray">
            <a:xfrm>
              <a:off x="1264" y="1354"/>
              <a:ext cx="246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64529" name="Text Box 17"/>
            <p:cNvSpPr txBox="1">
              <a:spLocks noChangeArrowheads="1"/>
            </p:cNvSpPr>
            <p:nvPr/>
          </p:nvSpPr>
          <p:spPr bwMode="gray">
            <a:xfrm>
              <a:off x="720" y="2229"/>
              <a:ext cx="12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самоконтроль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2483768" y="1993154"/>
            <a:ext cx="2032050" cy="3649839"/>
            <a:chOff x="2208" y="1299"/>
            <a:chExt cx="1365" cy="2539"/>
          </a:xfrm>
        </p:grpSpPr>
        <p:sp>
          <p:nvSpPr>
            <p:cNvPr id="6453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gray">
            <a:xfrm>
              <a:off x="2677" y="1318"/>
              <a:ext cx="405" cy="3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453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gray">
            <a:xfrm>
              <a:off x="2756" y="1354"/>
              <a:ext cx="239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64541" name="Text Box 29"/>
            <p:cNvSpPr txBox="1">
              <a:spLocks noChangeArrowheads="1"/>
            </p:cNvSpPr>
            <p:nvPr/>
          </p:nvSpPr>
          <p:spPr bwMode="gray">
            <a:xfrm>
              <a:off x="2256" y="2248"/>
              <a:ext cx="1296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b="1" dirty="0" smtClean="0">
                  <a:solidFill>
                    <a:srgbClr val="002060"/>
                  </a:solidFill>
                </a:rPr>
                <a:t>самодіагностика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6454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544" name="Group 32"/>
          <p:cNvGrpSpPr>
            <a:grpSpLocks/>
          </p:cNvGrpSpPr>
          <p:nvPr/>
        </p:nvGrpSpPr>
        <p:grpSpPr bwMode="auto">
          <a:xfrm>
            <a:off x="4644010" y="1993068"/>
            <a:ext cx="2014811" cy="3577917"/>
            <a:chOff x="3692" y="1299"/>
            <a:chExt cx="1367" cy="2539"/>
          </a:xfrm>
        </p:grpSpPr>
        <p:sp>
          <p:nvSpPr>
            <p:cNvPr id="6454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549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64550" name="Oval 38"/>
              <p:cNvSpPr>
                <a:spLocks noChangeArrowheads="1"/>
              </p:cNvSpPr>
              <p:nvPr/>
            </p:nvSpPr>
            <p:spPr bwMode="gray">
              <a:xfrm>
                <a:off x="1289" y="611"/>
                <a:ext cx="668" cy="60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55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555" name="Text Box 43"/>
            <p:cNvSpPr txBox="1">
              <a:spLocks noChangeArrowheads="1"/>
            </p:cNvSpPr>
            <p:nvPr/>
          </p:nvSpPr>
          <p:spPr bwMode="gray">
            <a:xfrm>
              <a:off x="4244" y="1354"/>
              <a:ext cx="242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64556" name="Text Box 44"/>
            <p:cNvSpPr txBox="1">
              <a:spLocks noChangeArrowheads="1"/>
            </p:cNvSpPr>
            <p:nvPr/>
          </p:nvSpPr>
          <p:spPr bwMode="gray">
            <a:xfrm>
              <a:off x="3692" y="2114"/>
              <a:ext cx="1296" cy="6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000000"/>
                  </a:solidFill>
                </a:rPr>
                <a:t>Усвідомлення педагогічних ускладнень</a:t>
              </a:r>
              <a:endParaRPr lang="en-US" b="1" dirty="0"/>
            </a:p>
          </p:txBody>
        </p:sp>
        <p:sp>
          <p:nvSpPr>
            <p:cNvPr id="645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5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6876259" y="1993068"/>
            <a:ext cx="2020707" cy="3577917"/>
            <a:chOff x="3692" y="1299"/>
            <a:chExt cx="1371" cy="2539"/>
          </a:xfrm>
        </p:grpSpPr>
        <p:sp>
          <p:nvSpPr>
            <p:cNvPr id="4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34"/>
            <p:cNvSpPr>
              <a:spLocks noChangeArrowheads="1"/>
            </p:cNvSpPr>
            <p:nvPr/>
          </p:nvSpPr>
          <p:spPr bwMode="gray">
            <a:xfrm>
              <a:off x="3741" y="1500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52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57" name="Oval 38"/>
              <p:cNvSpPr>
                <a:spLocks noChangeArrowheads="1"/>
              </p:cNvSpPr>
              <p:nvPr/>
            </p:nvSpPr>
            <p:spPr bwMode="gray">
              <a:xfrm>
                <a:off x="1289" y="611"/>
                <a:ext cx="668" cy="60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43"/>
            <p:cNvSpPr txBox="1">
              <a:spLocks noChangeArrowheads="1"/>
            </p:cNvSpPr>
            <p:nvPr/>
          </p:nvSpPr>
          <p:spPr bwMode="gray">
            <a:xfrm>
              <a:off x="4245" y="1354"/>
              <a:ext cx="242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4" name="Text Box 44"/>
            <p:cNvSpPr txBox="1">
              <a:spLocks noChangeArrowheads="1"/>
            </p:cNvSpPr>
            <p:nvPr/>
          </p:nvSpPr>
          <p:spPr bwMode="gray">
            <a:xfrm>
              <a:off x="3741" y="2011"/>
              <a:ext cx="1296" cy="12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rgbClr val="002060"/>
                  </a:solidFill>
                </a:rPr>
                <a:t>Оцінка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майбутніх</a:t>
              </a:r>
              <a:r>
                <a:rPr lang="ru-RU" b="1" dirty="0" smtClean="0">
                  <a:solidFill>
                    <a:srgbClr val="002060"/>
                  </a:solidFill>
                </a:rPr>
                <a:t> перспектив само</a:t>
              </a:r>
            </a:p>
            <a:p>
              <a:pPr algn="ctr"/>
              <a:r>
                <a:rPr lang="ru-RU" b="1" dirty="0" err="1" smtClean="0">
                  <a:solidFill>
                    <a:srgbClr val="002060"/>
                  </a:solidFill>
                </a:rPr>
                <a:t>вдосконалення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5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Методична робота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435280" cy="51054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Розвиток здатності до самоаналізу в методичній роботі вимагає забезпечення:</a:t>
            </a:r>
          </a:p>
          <a:p>
            <a:pPr algn="ctr"/>
            <a:r>
              <a:rPr lang="uk-UA" sz="3600" b="1" dirty="0" smtClean="0"/>
              <a:t>мотиваційного</a:t>
            </a:r>
          </a:p>
          <a:p>
            <a:pPr algn="ctr"/>
            <a:r>
              <a:rPr lang="uk-UA" sz="3600" b="1" dirty="0" smtClean="0"/>
              <a:t>інформаційного</a:t>
            </a:r>
          </a:p>
          <a:p>
            <a:pPr algn="ctr"/>
            <a:r>
              <a:rPr lang="uk-UA" sz="3600" b="1" dirty="0" smtClean="0"/>
              <a:t>діагностичного</a:t>
            </a:r>
          </a:p>
          <a:p>
            <a:pPr algn="ctr"/>
            <a:r>
              <a:rPr lang="uk-UA" sz="3600" b="1" dirty="0" smtClean="0"/>
              <a:t>координаційного</a:t>
            </a:r>
          </a:p>
          <a:p>
            <a:pPr algn="ctr"/>
            <a:r>
              <a:rPr lang="uk-UA" sz="3600" b="1" dirty="0" smtClean="0"/>
              <a:t>психологічного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Етапи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методичної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роботи</a:t>
            </a:r>
            <a:endParaRPr lang="en-US" sz="2400" b="1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51521" y="3501008"/>
            <a:ext cx="2060848" cy="295232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1520" y="4077073"/>
            <a:ext cx="1944216" cy="19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8" tIns="45704" rIns="91408" bIns="45704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000000"/>
                </a:solidFill>
              </a:rPr>
              <a:t>Проведення діагностики, що забезпечує виявлення утруднень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 rot="15371910">
            <a:off x="7249550" y="2193297"/>
            <a:ext cx="1284221" cy="147911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rot="5957345" flipH="1">
            <a:off x="764146" y="2182706"/>
            <a:ext cx="1308717" cy="14212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2123728" y="1124744"/>
            <a:ext cx="5184576" cy="1848644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491914" y="1340770"/>
            <a:ext cx="2068194" cy="83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08" tIns="45704" rIns="91408" bIns="45704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002060"/>
                </a:solidFill>
              </a:rPr>
              <a:t>Розвиток </a:t>
            </a:r>
          </a:p>
          <a:p>
            <a:pPr algn="ctr" eaLnBrk="0" hangingPunct="0"/>
            <a:r>
              <a:rPr lang="uk-UA" sz="2400" b="1" dirty="0" smtClean="0">
                <a:solidFill>
                  <a:srgbClr val="002060"/>
                </a:solidFill>
              </a:rPr>
              <a:t>самоаналізу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804248" y="3501008"/>
            <a:ext cx="2060848" cy="295232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Створення </a:t>
            </a:r>
          </a:p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комфортних</a:t>
            </a:r>
          </a:p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 умов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411760" y="3573018"/>
            <a:ext cx="2060848" cy="295232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Планування </a:t>
            </a:r>
          </a:p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навчальної </a:t>
            </a:r>
          </a:p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діяльності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572000" y="3573016"/>
            <a:ext cx="2060848" cy="290547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Методичне </a:t>
            </a:r>
          </a:p>
          <a:p>
            <a:pPr algn="ctr" eaLnBrk="0" hangingPunct="0"/>
            <a:r>
              <a:rPr lang="uk-UA" sz="2000" b="1" dirty="0" smtClean="0">
                <a:latin typeface="Verdana" pitchFamily="34" charset="0"/>
              </a:rPr>
              <a:t>забезпечення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22" name="Freeform 10"/>
          <p:cNvSpPr>
            <a:spLocks/>
          </p:cNvSpPr>
          <p:nvPr/>
        </p:nvSpPr>
        <p:spPr bwMode="gray">
          <a:xfrm rot="5122879" flipH="1">
            <a:off x="2885093" y="2729870"/>
            <a:ext cx="644369" cy="96621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24" name="Freeform 8"/>
          <p:cNvSpPr>
            <a:spLocks/>
          </p:cNvSpPr>
          <p:nvPr/>
        </p:nvSpPr>
        <p:spPr bwMode="gray">
          <a:xfrm rot="14969415">
            <a:off x="5471544" y="2773262"/>
            <a:ext cx="867763" cy="83133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Педагогічна рада</a:t>
            </a:r>
            <a:endParaRPr lang="ru-RU" dirty="0"/>
          </a:p>
        </p:txBody>
      </p:sp>
      <p:pic>
        <p:nvPicPr>
          <p:cNvPr id="4" name="Рисунок 3" descr="DSC03264.JPG"/>
          <p:cNvPicPr>
            <a:picLocks noChangeAspect="1"/>
          </p:cNvPicPr>
          <p:nvPr/>
        </p:nvPicPr>
        <p:blipFill>
          <a:blip r:embed="rId2" cstate="print"/>
          <a:srcRect l="4256" t="6570" r="19142" b="11307"/>
          <a:stretch>
            <a:fillRect/>
          </a:stretch>
        </p:blipFill>
        <p:spPr>
          <a:xfrm>
            <a:off x="4427984" y="2276872"/>
            <a:ext cx="4477810" cy="3600400"/>
          </a:xfrm>
          <a:prstGeom prst="rect">
            <a:avLst/>
          </a:prstGeom>
        </p:spPr>
      </p:pic>
      <p:pic>
        <p:nvPicPr>
          <p:cNvPr id="5" name="Рисунок 4" descr="DSC03266.JPG"/>
          <p:cNvPicPr>
            <a:picLocks noChangeAspect="1"/>
          </p:cNvPicPr>
          <p:nvPr/>
        </p:nvPicPr>
        <p:blipFill>
          <a:blip r:embed="rId3" cstate="print"/>
          <a:srcRect l="2963" r="5175"/>
          <a:stretch>
            <a:fillRect/>
          </a:stretch>
        </p:blipFill>
        <p:spPr>
          <a:xfrm>
            <a:off x="323528" y="2276874"/>
            <a:ext cx="4441054" cy="36258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gniy">
  <a:themeElements>
    <a:clrScheme name="cdb2004161gl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cdb2004161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1gl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Slogniy</Template>
  <TotalTime>272</TotalTime>
  <Words>175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Slogniy</vt:lpstr>
      <vt:lpstr>Image</vt:lpstr>
      <vt:lpstr>Організаційно-методичне забезпечення свідомого і системного використання самоаналізу в професійній діяльності вчителів</vt:lpstr>
      <vt:lpstr>Самоаналіз</vt:lpstr>
      <vt:lpstr>Методологічна основа</vt:lpstr>
      <vt:lpstr>Етапи самоаналізу</vt:lpstr>
      <vt:lpstr>Види самоаналізу</vt:lpstr>
      <vt:lpstr>Компоненти самоаналізу</vt:lpstr>
      <vt:lpstr>Методична робота</vt:lpstr>
      <vt:lpstr>Етапи методичної роботи</vt:lpstr>
      <vt:lpstr>Педагогічна рада</vt:lpstr>
      <vt:lpstr>Моніторинг навчальних досягнень</vt:lpstr>
      <vt:lpstr>Методичний семінар</vt:lpstr>
      <vt:lpstr>Круглий стіл</vt:lpstr>
      <vt:lpstr>Переможці районних олімпіад</vt:lpstr>
      <vt:lpstr>Переможці обласного конкурсу МАН України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UserXP</dc:creator>
  <cp:lastModifiedBy>UserXP</cp:lastModifiedBy>
  <cp:revision>28</cp:revision>
  <dcterms:created xsi:type="dcterms:W3CDTF">2012-11-27T04:38:22Z</dcterms:created>
  <dcterms:modified xsi:type="dcterms:W3CDTF">2013-01-16T01:18:29Z</dcterms:modified>
</cp:coreProperties>
</file>